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82.png" ContentType="image/png"/>
  <Override PartName="/ppt/media/image81.png" ContentType="image/png"/>
  <Override PartName="/ppt/media/image80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8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jpeg" ContentType="image/jpeg"/>
  <Override PartName="/ppt/media/image21.png" ContentType="image/png"/>
  <Override PartName="/ppt/media/image56.png" ContentType="image/png"/>
  <Override PartName="/ppt/media/image6.png" ContentType="image/png"/>
  <Override PartName="/ppt/media/image44.jpeg" ContentType="image/jpe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42.jpeg" ContentType="image/jpe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3.png" ContentType="image/png"/>
  <Override PartName="/ppt/media/image17.jpeg" ContentType="image/jpeg"/>
  <Override PartName="/ppt/media/image30.jpeg" ContentType="image/jpeg"/>
  <Override PartName="/ppt/media/image3.png" ContentType="image/png"/>
  <Override PartName="/ppt/media/image4.jpeg" ContentType="image/jpeg"/>
  <Override PartName="/ppt/media/image3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46.jpeg" ContentType="image/jpeg"/>
  <Override PartName="/ppt/media/image78.png" ContentType="image/png"/>
  <Override PartName="/ppt/media/image8.jpeg" ContentType="image/jpeg"/>
  <Override PartName="/ppt/media/image25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3.png" ContentType="image/png"/>
  <Override PartName="/ppt/media/image26.png" ContentType="image/png"/>
  <Override PartName="/ppt/media/image27.png" ContentType="image/png"/>
  <Override PartName="/ppt/media/image54.png" ContentType="image/png"/>
  <Override PartName="/ppt/media/image28.jpeg" ContentType="image/jpeg"/>
  <Override PartName="/ppt/media/image29.png" ContentType="image/png"/>
  <Override PartName="/ppt/media/image63.png" ContentType="image/png"/>
  <Override PartName="/ppt/media/image31.jpeg" ContentType="image/jpe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9.jpeg" ContentType="image/jpeg"/>
  <Override PartName="/ppt/media/image40.png" ContentType="image/png"/>
  <Override PartName="/ppt/media/image43.png" ContentType="image/png"/>
  <Override PartName="/ppt/media/image45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EDFC91E-6AB1-47C0-93EA-3E9634C30F2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2.xml"/><Relationship Id="rId4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2.xml"/><Relationship Id="rId4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3.xml"/><Relationship Id="rId4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4.xml"/><Relationship Id="rId4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25134B2-8CF2-4A54-9555-BBC521CA6CE8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9D89408-6EC0-4EB4-B46C-A0E7AD2D4CE2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8C46DDF-A4C4-4943-9568-78E2AB22A1B5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12D9DC-18FA-4D92-80ED-65A5CC95645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15082EF-DB10-4115-8FEC-4A2884BE0AD9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30D716-BE66-4C7B-B79D-936992B488E6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-9099000"/>
            <a:ext cx="3187080" cy="13788000"/>
          </a:xfrm>
          <a:prstGeom prst="rect">
            <a:avLst/>
          </a:prstGeom>
        </p:spPr>
        <p:txBody>
          <a:bodyPr lIns="36000" rIns="36000" tIns="36000" bIns="36000" anchor="b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LevelAuthor 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text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tlin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LevelInsert a Picture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36880"/>
            <a:ext cx="3187080" cy="92379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text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tli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</a:t>
            </a: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LevelPosition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1157400"/>
            <a:ext cx="3187080" cy="81039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text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tlin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</a:t>
            </a: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LevelWeb Site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2482560"/>
            <a:ext cx="3187080" cy="61873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132720"/>
            <a:ext cx="3187080" cy="55375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Web Site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11/14/16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A6528D0-3423-4E3B-ACD1-11589D0268D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LevelFirst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18960" indent="-231120">
              <a:lnSpc>
                <a:spcPct val="100000"/>
              </a:lnSpc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23880" indent="-231120">
              <a:lnSpc>
                <a:spcPct val="100000"/>
              </a:lnSpc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Level`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46120" y="4054680"/>
            <a:ext cx="8938080" cy="171828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446120" y="5754960"/>
            <a:ext cx="8938080" cy="613512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Section Subtitle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3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LevelCourse Web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9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4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1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nodejs.org/" TargetMode="External"/><Relationship Id="rId2" Type="http://schemas.openxmlformats.org/officeDocument/2006/relationships/hyperlink" Target="https://jetbrains.com/webstorm/" TargetMode="External"/><Relationship Id="rId3" Type="http://schemas.openxmlformats.org/officeDocument/2006/relationships/hyperlink" Target="https://www.visualstudio.com/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softuni.bg/courses/javascript-applications" TargetMode="Externa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slideLayout" Target="../slideLayouts/slideLayout37.xml"/><Relationship Id="rId1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www.nakov.com/" TargetMode="External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Core Module at SoftUni – Timeline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527760" y="2876040"/>
            <a:ext cx="2778120" cy="314352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Fundamentals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Lessons + exercises + team work project + exam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weeks * 5 times / week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credits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Start: 19-Sept-2016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exam: 16-Oct-2016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120000" y="2876040"/>
            <a:ext cx="2717280" cy="314352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 Applications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Lessons + exercises + team work project + exam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weeks * 5 times / week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credits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Start: 14-Nov-2016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exam: 11-Dec-2016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3351240" y="2876040"/>
            <a:ext cx="2723760" cy="314352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Advanced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Lessons + exercises + exam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weeks * 5 times / week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credits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Start: 17-Oct-2016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exam: 13-Nov-2016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Line 5"/>
          <p:cNvSpPr/>
          <p:nvPr/>
        </p:nvSpPr>
        <p:spPr>
          <a:xfrm>
            <a:off x="395280" y="2249280"/>
            <a:ext cx="11337840" cy="36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2" name="Line 6"/>
          <p:cNvSpPr/>
          <p:nvPr/>
        </p:nvSpPr>
        <p:spPr>
          <a:xfrm>
            <a:off x="537480" y="19904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3" name="Line 7"/>
          <p:cNvSpPr/>
          <p:nvPr/>
        </p:nvSpPr>
        <p:spPr>
          <a:xfrm>
            <a:off x="3306240" y="19976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4" name="Line 8"/>
          <p:cNvSpPr/>
          <p:nvPr/>
        </p:nvSpPr>
        <p:spPr>
          <a:xfrm>
            <a:off x="6075000" y="2005200"/>
            <a:ext cx="360" cy="51768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5" name="Line 9"/>
          <p:cNvSpPr/>
          <p:nvPr/>
        </p:nvSpPr>
        <p:spPr>
          <a:xfrm>
            <a:off x="1240200" y="21236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6" name="Line 10"/>
          <p:cNvSpPr/>
          <p:nvPr/>
        </p:nvSpPr>
        <p:spPr>
          <a:xfrm>
            <a:off x="2624760" y="21236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7" name="Line 11"/>
          <p:cNvSpPr/>
          <p:nvPr/>
        </p:nvSpPr>
        <p:spPr>
          <a:xfrm>
            <a:off x="1931760" y="21308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8" name="Line 12"/>
          <p:cNvSpPr/>
          <p:nvPr/>
        </p:nvSpPr>
        <p:spPr>
          <a:xfrm>
            <a:off x="4008600" y="21308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19" name="Line 13"/>
          <p:cNvSpPr/>
          <p:nvPr/>
        </p:nvSpPr>
        <p:spPr>
          <a:xfrm>
            <a:off x="5393520" y="21308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0" name="Line 14"/>
          <p:cNvSpPr/>
          <p:nvPr/>
        </p:nvSpPr>
        <p:spPr>
          <a:xfrm>
            <a:off x="4700520" y="2138040"/>
            <a:ext cx="360" cy="2592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1" name="Line 15"/>
          <p:cNvSpPr/>
          <p:nvPr/>
        </p:nvSpPr>
        <p:spPr>
          <a:xfrm>
            <a:off x="8847360" y="19976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2" name="Line 16"/>
          <p:cNvSpPr/>
          <p:nvPr/>
        </p:nvSpPr>
        <p:spPr>
          <a:xfrm>
            <a:off x="11616120" y="2005200"/>
            <a:ext cx="360" cy="51768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3" name="Line 17"/>
          <p:cNvSpPr/>
          <p:nvPr/>
        </p:nvSpPr>
        <p:spPr>
          <a:xfrm>
            <a:off x="6781320" y="21236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4" name="Line 18"/>
          <p:cNvSpPr/>
          <p:nvPr/>
        </p:nvSpPr>
        <p:spPr>
          <a:xfrm>
            <a:off x="8166240" y="21236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5" name="Line 19"/>
          <p:cNvSpPr/>
          <p:nvPr/>
        </p:nvSpPr>
        <p:spPr>
          <a:xfrm>
            <a:off x="7472880" y="21308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6" name="Line 20"/>
          <p:cNvSpPr/>
          <p:nvPr/>
        </p:nvSpPr>
        <p:spPr>
          <a:xfrm>
            <a:off x="9550080" y="21308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7" name="Line 21"/>
          <p:cNvSpPr/>
          <p:nvPr/>
        </p:nvSpPr>
        <p:spPr>
          <a:xfrm>
            <a:off x="10934640" y="2130840"/>
            <a:ext cx="360" cy="25884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8" name="Line 22"/>
          <p:cNvSpPr/>
          <p:nvPr/>
        </p:nvSpPr>
        <p:spPr>
          <a:xfrm>
            <a:off x="10241640" y="2138040"/>
            <a:ext cx="360" cy="2592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9" name="CustomShape 23"/>
          <p:cNvSpPr/>
          <p:nvPr/>
        </p:nvSpPr>
        <p:spPr>
          <a:xfrm>
            <a:off x="8886240" y="2876040"/>
            <a:ext cx="1355040" cy="314352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Re-Take Exams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exams @ one week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16-Dec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19-Dec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4600" indent="-17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22-Dec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4"/>
          <p:cNvSpPr/>
          <p:nvPr/>
        </p:nvSpPr>
        <p:spPr>
          <a:xfrm>
            <a:off x="10290600" y="2876040"/>
            <a:ext cx="1321560" cy="314352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Christmas</a:t>
            </a:r>
            <a:r>
              <a:rPr b="1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Holidays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weeks holiday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5"/>
          <p:cNvSpPr/>
          <p:nvPr/>
        </p:nvSpPr>
        <p:spPr>
          <a:xfrm>
            <a:off x="186120" y="1504800"/>
            <a:ext cx="1811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19-Sep-2016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6"/>
          <p:cNvSpPr/>
          <p:nvPr/>
        </p:nvSpPr>
        <p:spPr>
          <a:xfrm>
            <a:off x="2945520" y="1504800"/>
            <a:ext cx="1776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17-Oct-2016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7"/>
          <p:cNvSpPr/>
          <p:nvPr/>
        </p:nvSpPr>
        <p:spPr>
          <a:xfrm>
            <a:off x="5708520" y="1504800"/>
            <a:ext cx="1820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14-Nov-2016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8"/>
          <p:cNvSpPr/>
          <p:nvPr/>
        </p:nvSpPr>
        <p:spPr>
          <a:xfrm>
            <a:off x="8469000" y="1504800"/>
            <a:ext cx="1825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11-Dec-2016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9"/>
          <p:cNvSpPr/>
          <p:nvPr/>
        </p:nvSpPr>
        <p:spPr>
          <a:xfrm>
            <a:off x="10023840" y="1504800"/>
            <a:ext cx="1825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23-Dec-2016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B0C28F9-2EDF-4062-92ED-EC7773AEFE3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90440" y="1151280"/>
            <a:ext cx="78087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Ivaylo Zhelev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 @ Software University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 performing student from the Software University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Interested in security and game development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Currently, writes mainly in JavaScript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Trainers Team (4)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6" name="Picture 7" descr=""/>
          <p:cNvPicPr/>
          <p:nvPr/>
        </p:nvPicPr>
        <p:blipFill>
          <a:blip r:embed="rId1"/>
          <a:stretch/>
        </p:blipFill>
        <p:spPr>
          <a:xfrm>
            <a:off x="8672400" y="1353600"/>
            <a:ext cx="2803320" cy="3428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707400" y="4948200"/>
            <a:ext cx="10720800" cy="774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ts val="1905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 Applications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1399680" y="5788800"/>
            <a:ext cx="933624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Details and Schedule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9" name="Picture 2" descr=""/>
          <p:cNvPicPr/>
          <p:nvPr/>
        </p:nvPicPr>
        <p:blipFill>
          <a:blip r:embed="rId1"/>
          <a:stretch/>
        </p:blipFill>
        <p:spPr>
          <a:xfrm>
            <a:off x="836640" y="1760760"/>
            <a:ext cx="1929240" cy="1929240"/>
          </a:xfrm>
          <a:prstGeom prst="rect">
            <a:avLst/>
          </a:prstGeom>
          <a:ln>
            <a:noFill/>
          </a:ln>
        </p:spPr>
      </p:pic>
      <p:pic>
        <p:nvPicPr>
          <p:cNvPr id="310" name="Picture 2" descr=""/>
          <p:cNvPicPr/>
          <p:nvPr/>
        </p:nvPicPr>
        <p:blipFill>
          <a:blip r:embed="rId2"/>
          <a:stretch/>
        </p:blipFill>
        <p:spPr>
          <a:xfrm>
            <a:off x="9393120" y="1760760"/>
            <a:ext cx="1927440" cy="1927440"/>
          </a:xfrm>
          <a:prstGeom prst="rect">
            <a:avLst/>
          </a:prstGeom>
          <a:ln>
            <a:noFill/>
          </a:ln>
        </p:spPr>
      </p:pic>
      <p:pic>
        <p:nvPicPr>
          <p:cNvPr id="311" name="Picture 4" descr=""/>
          <p:cNvPicPr/>
          <p:nvPr/>
        </p:nvPicPr>
        <p:blipFill>
          <a:blip r:embed="rId3"/>
          <a:stretch/>
        </p:blipFill>
        <p:spPr>
          <a:xfrm>
            <a:off x="3308760" y="877320"/>
            <a:ext cx="5541480" cy="36939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C3772C8-53A3-49F5-99BD-B2BF062A1DE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Lessons: ~ 15-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20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hours (onsite + YouTube videos)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Practical exercises (in class): ~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30-40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hours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Homework: ~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0-40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hours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Teamwork: ~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20-40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hours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Teamwork defense: 0.5 hours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frame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4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Nov – Dec 2016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Training Duration and Schedule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5" name="Picture 2" descr=""/>
          <p:cNvPicPr/>
          <p:nvPr/>
        </p:nvPicPr>
        <p:blipFill>
          <a:blip r:embed="rId1"/>
          <a:stretch/>
        </p:blipFill>
        <p:spPr>
          <a:xfrm>
            <a:off x="9577080" y="1558440"/>
            <a:ext cx="1727640" cy="1727640"/>
          </a:xfrm>
          <a:prstGeom prst="rect">
            <a:avLst/>
          </a:prstGeom>
          <a:ln>
            <a:noFill/>
          </a:ln>
        </p:spPr>
      </p:pic>
      <p:pic>
        <p:nvPicPr>
          <p:cNvPr id="316" name="Picture 2" descr=""/>
          <p:cNvPicPr/>
          <p:nvPr/>
        </p:nvPicPr>
        <p:blipFill>
          <a:blip r:embed="rId2"/>
          <a:stretch/>
        </p:blipFill>
        <p:spPr>
          <a:xfrm>
            <a:off x="7389720" y="3578040"/>
            <a:ext cx="4005000" cy="2669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70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81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C710B9B-E9D4-43C7-9EA3-860399A8A2C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the slides are in English?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English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the native language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the software engineers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Specific terminology should be in English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2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Translations are inaccurate and funny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Just learn English!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excuses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English?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0" name="Picture 2" descr=""/>
          <p:cNvPicPr/>
          <p:nvPr/>
        </p:nvPicPr>
        <p:blipFill>
          <a:blip r:embed="rId1"/>
          <a:stretch/>
        </p:blipFill>
        <p:spPr>
          <a:xfrm>
            <a:off x="8642160" y="4368600"/>
            <a:ext cx="2709720" cy="187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1" name="Picture 2" descr=""/>
          <p:cNvPicPr/>
          <p:nvPr/>
        </p:nvPicPr>
        <p:blipFill>
          <a:blip r:embed="rId2"/>
          <a:stretch/>
        </p:blipFill>
        <p:spPr>
          <a:xfrm>
            <a:off x="8794440" y="1371600"/>
            <a:ext cx="2481120" cy="24811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446120" y="490608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 Applications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1446120" y="579276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Evaluation Criteria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4646520" y="609480"/>
            <a:ext cx="2819160" cy="3991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5" name="Picture 3" descr=""/>
          <p:cNvPicPr/>
          <p:nvPr/>
        </p:nvPicPr>
        <p:blipFill>
          <a:blip r:embed="rId2"/>
          <a:stretch/>
        </p:blipFill>
        <p:spPr>
          <a:xfrm>
            <a:off x="725760" y="1824840"/>
            <a:ext cx="3539520" cy="2743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6" name="Picture 4" descr=""/>
          <p:cNvPicPr/>
          <p:nvPr/>
        </p:nvPicPr>
        <p:blipFill>
          <a:blip r:embed="rId3"/>
          <a:stretch/>
        </p:blipFill>
        <p:spPr>
          <a:xfrm>
            <a:off x="7846920" y="2034000"/>
            <a:ext cx="3580920" cy="2537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F859071-2797-4046-A6BE-6F8936CD1F9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Mandatory: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exam –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70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 submissions –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15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Teamwork –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15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Bonuses: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Presence in class – 5% bonus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Forum activity – bonus up to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Scoring System for the Course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0" name="Picture 2" descr=""/>
          <p:cNvPicPr/>
          <p:nvPr/>
        </p:nvPicPr>
        <p:blipFill>
          <a:blip r:embed="rId1"/>
          <a:stretch/>
        </p:blipFill>
        <p:spPr>
          <a:xfrm>
            <a:off x="8065440" y="4038480"/>
            <a:ext cx="3242880" cy="2075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1" name="Picture 2" descr=""/>
          <p:cNvPicPr/>
          <p:nvPr/>
        </p:nvPicPr>
        <p:blipFill>
          <a:blip r:embed="rId2"/>
          <a:stretch/>
        </p:blipFill>
        <p:spPr>
          <a:xfrm rot="21282000">
            <a:off x="7997760" y="1593720"/>
            <a:ext cx="3237840" cy="17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0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9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08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4A77453-9F01-487F-BA72-F9B17A8DEB3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mainly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 in class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Lesson days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slides + live demos + exercises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Exercise days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only exercises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to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submit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your homework?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 submitted in the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judge system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Others uploaded in the course Web site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 assignments are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due in 7 days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 Assignments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5" name="Picture 2" descr=""/>
          <p:cNvPicPr/>
          <p:nvPr/>
        </p:nvPicPr>
        <p:blipFill>
          <a:blip r:embed="rId1"/>
          <a:stretch/>
        </p:blipFill>
        <p:spPr>
          <a:xfrm>
            <a:off x="8530920" y="4343400"/>
            <a:ext cx="3049200" cy="194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6" name="Picture 4" descr=""/>
          <p:cNvPicPr/>
          <p:nvPr/>
        </p:nvPicPr>
        <p:blipFill>
          <a:blip r:embed="rId2"/>
          <a:stretch/>
        </p:blipFill>
        <p:spPr>
          <a:xfrm>
            <a:off x="8988120" y="1371600"/>
            <a:ext cx="2134800" cy="2661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16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45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80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19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89C65C1-9EF4-4D6F-9DA8-06DEB557D63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Build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or work alone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Choose your teammates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practical project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Choose from existing projects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 work on your own idea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Public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defense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Demonstrate your work live at SoftUni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Teamwork Project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0" name="Picture 2" descr=""/>
          <p:cNvPicPr/>
          <p:nvPr/>
        </p:nvPicPr>
        <p:blipFill>
          <a:blip r:embed="rId1"/>
          <a:stretch/>
        </p:blipFill>
        <p:spPr>
          <a:xfrm>
            <a:off x="7846920" y="1523880"/>
            <a:ext cx="3401280" cy="354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9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7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2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7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522440" y="1900080"/>
            <a:ext cx="7086240" cy="820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r"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Resources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684360" y="2862720"/>
            <a:ext cx="7924320" cy="718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 algn="r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 Additionally?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Picture 2" descr=""/>
          <p:cNvPicPr/>
          <p:nvPr/>
        </p:nvPicPr>
        <p:blipFill>
          <a:blip r:embed="rId1"/>
          <a:stretch/>
        </p:blipFill>
        <p:spPr>
          <a:xfrm>
            <a:off x="684360" y="3752640"/>
            <a:ext cx="3918240" cy="2599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4" name="Picture 4" descr=""/>
          <p:cNvPicPr/>
          <p:nvPr/>
        </p:nvPicPr>
        <p:blipFill>
          <a:blip r:embed="rId2"/>
          <a:stretch/>
        </p:blipFill>
        <p:spPr>
          <a:xfrm>
            <a:off x="6885000" y="3757320"/>
            <a:ext cx="1723680" cy="2595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5" name="Picture 2" descr=""/>
          <p:cNvPicPr/>
          <p:nvPr/>
        </p:nvPicPr>
        <p:blipFill>
          <a:blip r:embed="rId3"/>
          <a:stretch/>
        </p:blipFill>
        <p:spPr>
          <a:xfrm>
            <a:off x="588960" y="1219320"/>
            <a:ext cx="1618920" cy="1618920"/>
          </a:xfrm>
          <a:prstGeom prst="rect">
            <a:avLst/>
          </a:prstGeom>
          <a:ln>
            <a:noFill/>
          </a:ln>
        </p:spPr>
      </p:pic>
      <p:pic>
        <p:nvPicPr>
          <p:cNvPr id="346" name="Picture 6" descr=""/>
          <p:cNvPicPr/>
          <p:nvPr/>
        </p:nvPicPr>
        <p:blipFill>
          <a:blip r:embed="rId4"/>
          <a:stretch/>
        </p:blipFill>
        <p:spPr>
          <a:xfrm>
            <a:off x="4251240" y="457200"/>
            <a:ext cx="1599840" cy="1599840"/>
          </a:xfrm>
          <a:prstGeom prst="rect">
            <a:avLst/>
          </a:prstGeom>
          <a:ln>
            <a:noFill/>
          </a:ln>
        </p:spPr>
      </p:pic>
      <p:pic>
        <p:nvPicPr>
          <p:cNvPr id="347" name="Picture 10" descr=""/>
          <p:cNvPicPr/>
          <p:nvPr/>
        </p:nvPicPr>
        <p:blipFill>
          <a:blip r:embed="rId5"/>
          <a:stretch/>
        </p:blipFill>
        <p:spPr>
          <a:xfrm>
            <a:off x="6308640" y="438120"/>
            <a:ext cx="914040" cy="1218960"/>
          </a:xfrm>
          <a:prstGeom prst="rect">
            <a:avLst/>
          </a:prstGeom>
          <a:ln>
            <a:noFill/>
          </a:ln>
        </p:spPr>
      </p:pic>
      <p:pic>
        <p:nvPicPr>
          <p:cNvPr id="348" name="Picture 12" descr=""/>
          <p:cNvPicPr/>
          <p:nvPr/>
        </p:nvPicPr>
        <p:blipFill>
          <a:blip r:embed="rId6"/>
          <a:stretch/>
        </p:blipFill>
        <p:spPr>
          <a:xfrm>
            <a:off x="7756560" y="609480"/>
            <a:ext cx="761760" cy="783360"/>
          </a:xfrm>
          <a:prstGeom prst="rect">
            <a:avLst/>
          </a:prstGeom>
          <a:ln>
            <a:noFill/>
          </a:ln>
        </p:spPr>
      </p:pic>
      <p:pic>
        <p:nvPicPr>
          <p:cNvPr id="349" name="Picture 2" descr=""/>
          <p:cNvPicPr/>
          <p:nvPr/>
        </p:nvPicPr>
        <p:blipFill>
          <a:blip r:embed="rId7"/>
          <a:stretch/>
        </p:blipFill>
        <p:spPr>
          <a:xfrm>
            <a:off x="4871520" y="3990600"/>
            <a:ext cx="1733760" cy="2124000"/>
          </a:xfrm>
          <a:prstGeom prst="rect">
            <a:avLst/>
          </a:prstGeom>
          <a:ln>
            <a:noFill/>
          </a:ln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</p:spPr>
      </p:pic>
      <p:pic>
        <p:nvPicPr>
          <p:cNvPr id="350" name="Picture 6" descr=""/>
          <p:cNvPicPr/>
          <p:nvPr/>
        </p:nvPicPr>
        <p:blipFill>
          <a:blip r:embed="rId8"/>
          <a:stretch/>
        </p:blipFill>
        <p:spPr>
          <a:xfrm rot="162000">
            <a:off x="2613240" y="867600"/>
            <a:ext cx="1297080" cy="1530000"/>
          </a:xfrm>
          <a:prstGeom prst="rect">
            <a:avLst/>
          </a:prstGeom>
          <a:ln>
            <a:noFill/>
          </a:ln>
        </p:spPr>
      </p:pic>
      <p:pic>
        <p:nvPicPr>
          <p:cNvPr id="351" name="Picture 2" descr=""/>
          <p:cNvPicPr/>
          <p:nvPr/>
        </p:nvPicPr>
        <p:blipFill>
          <a:blip r:embed="rId9"/>
          <a:stretch/>
        </p:blipFill>
        <p:spPr>
          <a:xfrm>
            <a:off x="9014400" y="3894840"/>
            <a:ext cx="2457360" cy="2457360"/>
          </a:xfrm>
          <a:prstGeom prst="rect">
            <a:avLst/>
          </a:prstGeom>
          <a:ln>
            <a:noFill/>
          </a:ln>
        </p:spPr>
      </p:pic>
      <p:pic>
        <p:nvPicPr>
          <p:cNvPr id="352" name="Picture 13" descr=""/>
          <p:cNvPicPr/>
          <p:nvPr/>
        </p:nvPicPr>
        <p:blipFill>
          <a:blip r:embed="rId10"/>
          <a:stretch/>
        </p:blipFill>
        <p:spPr>
          <a:xfrm>
            <a:off x="8989920" y="1216440"/>
            <a:ext cx="2460240" cy="2422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5A88418-D26B-4778-9FF2-5EB0709142D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site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discussion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forum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Official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 group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Web Site, Forum and FB Group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760320" y="1924920"/>
            <a:ext cx="8762760" cy="7527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5"/>
          <p:cNvSpPr/>
          <p:nvPr/>
        </p:nvSpPr>
        <p:spPr>
          <a:xfrm>
            <a:off x="760320" y="3694680"/>
            <a:ext cx="8762760" cy="7527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Picture 4" descr=""/>
          <p:cNvPicPr/>
          <p:nvPr/>
        </p:nvPicPr>
        <p:blipFill>
          <a:blip r:embed="rId1"/>
          <a:stretch/>
        </p:blipFill>
        <p:spPr>
          <a:xfrm>
            <a:off x="10036440" y="3159000"/>
            <a:ext cx="1467720" cy="1467720"/>
          </a:xfrm>
          <a:prstGeom prst="rect">
            <a:avLst/>
          </a:prstGeom>
          <a:ln>
            <a:noFill/>
          </a:ln>
        </p:spPr>
      </p:pic>
      <p:pic>
        <p:nvPicPr>
          <p:cNvPr id="359" name="Picture 5" descr=""/>
          <p:cNvPicPr/>
          <p:nvPr/>
        </p:nvPicPr>
        <p:blipFill>
          <a:blip r:embed="rId2"/>
          <a:stretch/>
        </p:blipFill>
        <p:spPr>
          <a:xfrm>
            <a:off x="10082880" y="1410840"/>
            <a:ext cx="1374120" cy="1374120"/>
          </a:xfrm>
          <a:prstGeom prst="rect">
            <a:avLst/>
          </a:prstGeom>
          <a:ln>
            <a:noFill/>
          </a:ln>
        </p:spPr>
      </p:pic>
      <p:sp>
        <p:nvSpPr>
          <p:cNvPr id="360" name="CustomShape 6"/>
          <p:cNvSpPr/>
          <p:nvPr/>
        </p:nvSpPr>
        <p:spPr>
          <a:xfrm>
            <a:off x="760320" y="5560200"/>
            <a:ext cx="8762760" cy="7527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Picture 8" descr=""/>
          <p:cNvPicPr/>
          <p:nvPr/>
        </p:nvPicPr>
        <p:blipFill>
          <a:blip r:embed="rId3"/>
          <a:stretch/>
        </p:blipFill>
        <p:spPr>
          <a:xfrm>
            <a:off x="10064160" y="4988160"/>
            <a:ext cx="1412280" cy="141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8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E917D6E-71B6-4351-BED3-F7CA85B71C1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Professions @ SoftUni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455760" y="1632960"/>
            <a:ext cx="239040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893880" y="3341880"/>
            <a:ext cx="152352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 Module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3074760" y="3341880"/>
            <a:ext cx="1523520" cy="990720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Core Module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5179320" y="1467360"/>
            <a:ext cx="114336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Fund.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7"/>
          <p:cNvSpPr/>
          <p:nvPr/>
        </p:nvSpPr>
        <p:spPr>
          <a:xfrm>
            <a:off x="5179320" y="2754360"/>
            <a:ext cx="114336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C#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8"/>
          <p:cNvSpPr/>
          <p:nvPr/>
        </p:nvSpPr>
        <p:spPr>
          <a:xfrm>
            <a:off x="5179320" y="4041720"/>
            <a:ext cx="114336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9"/>
          <p:cNvSpPr/>
          <p:nvPr/>
        </p:nvSpPr>
        <p:spPr>
          <a:xfrm>
            <a:off x="6905880" y="4041720"/>
            <a:ext cx="124524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Stack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0"/>
          <p:cNvSpPr/>
          <p:nvPr/>
        </p:nvSpPr>
        <p:spPr>
          <a:xfrm>
            <a:off x="6905880" y="1467360"/>
            <a:ext cx="124524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1"/>
          <p:cNvSpPr/>
          <p:nvPr/>
        </p:nvSpPr>
        <p:spPr>
          <a:xfrm>
            <a:off x="6905880" y="2754360"/>
            <a:ext cx="124524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C#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Fund.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2"/>
          <p:cNvSpPr/>
          <p:nvPr/>
        </p:nvSpPr>
        <p:spPr>
          <a:xfrm>
            <a:off x="8737200" y="1467360"/>
            <a:ext cx="117072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Basics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3"/>
          <p:cNvSpPr/>
          <p:nvPr/>
        </p:nvSpPr>
        <p:spPr>
          <a:xfrm>
            <a:off x="5179320" y="5296680"/>
            <a:ext cx="114336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PHP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4"/>
          <p:cNvSpPr/>
          <p:nvPr/>
        </p:nvSpPr>
        <p:spPr>
          <a:xfrm>
            <a:off x="1503360" y="2806560"/>
            <a:ext cx="304560" cy="3888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5"/>
          <p:cNvSpPr/>
          <p:nvPr/>
        </p:nvSpPr>
        <p:spPr>
          <a:xfrm>
            <a:off x="-162000" y="6182640"/>
            <a:ext cx="5511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6"/>
          <p:cNvSpPr/>
          <p:nvPr/>
        </p:nvSpPr>
        <p:spPr>
          <a:xfrm>
            <a:off x="3750840" y="1710360"/>
            <a:ext cx="1297080" cy="148464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7"/>
          <p:cNvSpPr/>
          <p:nvPr/>
        </p:nvSpPr>
        <p:spPr>
          <a:xfrm flipV="1">
            <a:off x="3750840" y="4493160"/>
            <a:ext cx="1297080" cy="15480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8"/>
          <p:cNvSpPr/>
          <p:nvPr/>
        </p:nvSpPr>
        <p:spPr>
          <a:xfrm>
            <a:off x="6436440" y="181044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9"/>
          <p:cNvSpPr/>
          <p:nvPr/>
        </p:nvSpPr>
        <p:spPr>
          <a:xfrm>
            <a:off x="8267040" y="181044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0"/>
          <p:cNvSpPr/>
          <p:nvPr/>
        </p:nvSpPr>
        <p:spPr>
          <a:xfrm>
            <a:off x="6436440" y="309816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1"/>
          <p:cNvSpPr/>
          <p:nvPr/>
        </p:nvSpPr>
        <p:spPr>
          <a:xfrm>
            <a:off x="6436440" y="438588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22"/>
          <p:cNvSpPr/>
          <p:nvPr/>
        </p:nvSpPr>
        <p:spPr>
          <a:xfrm>
            <a:off x="2561040" y="368496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3"/>
          <p:cNvSpPr/>
          <p:nvPr/>
        </p:nvSpPr>
        <p:spPr>
          <a:xfrm rot="20986200">
            <a:off x="4725000" y="340272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4"/>
          <p:cNvSpPr/>
          <p:nvPr/>
        </p:nvSpPr>
        <p:spPr>
          <a:xfrm rot="654000">
            <a:off x="4725000" y="402552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5"/>
          <p:cNvSpPr/>
          <p:nvPr/>
        </p:nvSpPr>
        <p:spPr>
          <a:xfrm>
            <a:off x="6905880" y="5296680"/>
            <a:ext cx="124524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6"/>
          <p:cNvSpPr/>
          <p:nvPr/>
        </p:nvSpPr>
        <p:spPr>
          <a:xfrm>
            <a:off x="6436440" y="564048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7"/>
          <p:cNvSpPr/>
          <p:nvPr/>
        </p:nvSpPr>
        <p:spPr>
          <a:xfrm>
            <a:off x="-66240" y="5747760"/>
            <a:ext cx="4520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8"/>
          <p:cNvSpPr/>
          <p:nvPr/>
        </p:nvSpPr>
        <p:spPr>
          <a:xfrm>
            <a:off x="4917240" y="910080"/>
            <a:ext cx="166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Jan 2017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9"/>
          <p:cNvSpPr/>
          <p:nvPr/>
        </p:nvSpPr>
        <p:spPr>
          <a:xfrm>
            <a:off x="6611040" y="910080"/>
            <a:ext cx="1830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 2017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0"/>
          <p:cNvSpPr/>
          <p:nvPr/>
        </p:nvSpPr>
        <p:spPr>
          <a:xfrm>
            <a:off x="8424000" y="910080"/>
            <a:ext cx="1778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 2017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1"/>
          <p:cNvSpPr/>
          <p:nvPr/>
        </p:nvSpPr>
        <p:spPr>
          <a:xfrm>
            <a:off x="10507680" y="1467360"/>
            <a:ext cx="114912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 Web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2"/>
          <p:cNvSpPr/>
          <p:nvPr/>
        </p:nvSpPr>
        <p:spPr>
          <a:xfrm>
            <a:off x="10018080" y="181044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33"/>
          <p:cNvSpPr/>
          <p:nvPr/>
        </p:nvSpPr>
        <p:spPr>
          <a:xfrm>
            <a:off x="10233360" y="910080"/>
            <a:ext cx="166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Jan 2018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4"/>
          <p:cNvSpPr/>
          <p:nvPr/>
        </p:nvSpPr>
        <p:spPr>
          <a:xfrm>
            <a:off x="8734680" y="2754360"/>
            <a:ext cx="117324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C#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5"/>
          <p:cNvSpPr/>
          <p:nvPr/>
        </p:nvSpPr>
        <p:spPr>
          <a:xfrm>
            <a:off x="8267040" y="309816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36"/>
          <p:cNvSpPr/>
          <p:nvPr/>
        </p:nvSpPr>
        <p:spPr>
          <a:xfrm>
            <a:off x="10507680" y="2748960"/>
            <a:ext cx="1149120" cy="990720"/>
          </a:xfrm>
          <a:prstGeom prst="roundRect">
            <a:avLst>
              <a:gd name="adj" fmla="val 7452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Basics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7"/>
          <p:cNvSpPr/>
          <p:nvPr/>
        </p:nvSpPr>
        <p:spPr>
          <a:xfrm>
            <a:off x="10037520" y="3092040"/>
            <a:ext cx="370800" cy="304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C07CC36-10E3-4EA5-8E14-A3002110CA0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lecture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assignments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other resources are open content, available for free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Visit the course web site to access the course resources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Programming Basics Slides and Videos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5" name="Picture 2" descr=""/>
          <p:cNvPicPr/>
          <p:nvPr/>
        </p:nvPicPr>
        <p:blipFill>
          <a:blip r:embed="rId1"/>
          <a:stretch/>
        </p:blipFill>
        <p:spPr>
          <a:xfrm>
            <a:off x="8875440" y="3429000"/>
            <a:ext cx="2735640" cy="2735640"/>
          </a:xfrm>
          <a:prstGeom prst="rect">
            <a:avLst/>
          </a:prstGeom>
          <a:ln>
            <a:noFill/>
          </a:ln>
        </p:spPr>
      </p:pic>
      <p:pic>
        <p:nvPicPr>
          <p:cNvPr id="366" name="Picture 11" descr=""/>
          <p:cNvPicPr/>
          <p:nvPr/>
        </p:nvPicPr>
        <p:blipFill>
          <a:blip r:embed="rId2"/>
          <a:stretch/>
        </p:blipFill>
        <p:spPr>
          <a:xfrm>
            <a:off x="3625200" y="3371040"/>
            <a:ext cx="4817520" cy="293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7" name="Picture 14" descr=""/>
          <p:cNvPicPr/>
          <p:nvPr/>
        </p:nvPicPr>
        <p:blipFill>
          <a:blip r:embed="rId3"/>
          <a:stretch/>
        </p:blipFill>
        <p:spPr>
          <a:xfrm>
            <a:off x="379440" y="3471480"/>
            <a:ext cx="2779560" cy="27370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12D8602-EC77-4085-8D14-62D45039F5C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needed for this course: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Noje.js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https://nodejs.org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WebStorm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https://jetbrains.com/webstorm/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Optionally: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Studio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https://www.visualstudio.com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Recommended Software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1" name="Picture 8" descr=""/>
          <p:cNvPicPr/>
          <p:nvPr/>
        </p:nvPicPr>
        <p:blipFill>
          <a:blip r:embed="rId4"/>
          <a:stretch/>
        </p:blipFill>
        <p:spPr>
          <a:xfrm>
            <a:off x="5556240" y="4972320"/>
            <a:ext cx="1382760" cy="1352160"/>
          </a:xfrm>
          <a:prstGeom prst="rect">
            <a:avLst/>
          </a:prstGeom>
          <a:ln>
            <a:noFill/>
          </a:ln>
        </p:spPr>
      </p:pic>
      <p:pic>
        <p:nvPicPr>
          <p:cNvPr id="372" name="Picture 13" descr=""/>
          <p:cNvPicPr/>
          <p:nvPr/>
        </p:nvPicPr>
        <p:blipFill>
          <a:blip r:embed="rId5"/>
          <a:stretch/>
        </p:blipFill>
        <p:spPr>
          <a:xfrm>
            <a:off x="8656200" y="4997160"/>
            <a:ext cx="2131560" cy="1302120"/>
          </a:xfrm>
          <a:prstGeom prst="rect">
            <a:avLst/>
          </a:prstGeom>
          <a:ln>
            <a:noFill/>
          </a:ln>
        </p:spPr>
      </p:pic>
      <p:pic>
        <p:nvPicPr>
          <p:cNvPr id="373" name="Picture 2" descr=""/>
          <p:cNvPicPr/>
          <p:nvPr/>
        </p:nvPicPr>
        <p:blipFill>
          <a:blip r:embed="rId6"/>
          <a:stretch/>
        </p:blipFill>
        <p:spPr>
          <a:xfrm>
            <a:off x="1623960" y="4884480"/>
            <a:ext cx="2336760" cy="14313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529280" y="6400800"/>
            <a:ext cx="1048212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https://softuni.bg/courses/javascript-applications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 Applications – Course Overview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6" name="Picture 13" descr=""/>
          <p:cNvPicPr/>
          <p:nvPr/>
        </p:nvPicPr>
        <p:blipFill>
          <a:blip r:embed="rId2"/>
          <a:stretch/>
        </p:blipFill>
        <p:spPr>
          <a:xfrm>
            <a:off x="9980640" y="2709360"/>
            <a:ext cx="1725840" cy="932400"/>
          </a:xfrm>
          <a:prstGeom prst="rect">
            <a:avLst/>
          </a:prstGeom>
          <a:ln>
            <a:noFill/>
          </a:ln>
        </p:spPr>
      </p:pic>
      <p:pic>
        <p:nvPicPr>
          <p:cNvPr id="377" name="Picture 14" descr=""/>
          <p:cNvPicPr/>
          <p:nvPr/>
        </p:nvPicPr>
        <p:blipFill>
          <a:blip r:embed="rId3"/>
          <a:stretch/>
        </p:blipFill>
        <p:spPr>
          <a:xfrm>
            <a:off x="3115800" y="1255320"/>
            <a:ext cx="1751760" cy="803520"/>
          </a:xfrm>
          <a:prstGeom prst="rect">
            <a:avLst/>
          </a:prstGeom>
          <a:ln>
            <a:noFill/>
          </a:ln>
        </p:spPr>
      </p:pic>
      <p:pic>
        <p:nvPicPr>
          <p:cNvPr id="378" name="Picture 16" descr=""/>
          <p:cNvPicPr/>
          <p:nvPr/>
        </p:nvPicPr>
        <p:blipFill>
          <a:blip r:embed="rId4"/>
          <a:stretch/>
        </p:blipFill>
        <p:spPr>
          <a:xfrm>
            <a:off x="5468040" y="1255320"/>
            <a:ext cx="2040480" cy="803520"/>
          </a:xfrm>
          <a:prstGeom prst="rect">
            <a:avLst/>
          </a:prstGeom>
          <a:ln>
            <a:noFill/>
          </a:ln>
        </p:spPr>
      </p:pic>
      <p:pic>
        <p:nvPicPr>
          <p:cNvPr id="379" name="Picture 18" descr=""/>
          <p:cNvPicPr/>
          <p:nvPr/>
        </p:nvPicPr>
        <p:blipFill>
          <a:blip r:embed="rId5"/>
          <a:stretch/>
        </p:blipFill>
        <p:spPr>
          <a:xfrm>
            <a:off x="512640" y="1255320"/>
            <a:ext cx="2093400" cy="803520"/>
          </a:xfrm>
          <a:prstGeom prst="rect">
            <a:avLst/>
          </a:prstGeom>
          <a:ln>
            <a:noFill/>
          </a:ln>
        </p:spPr>
      </p:pic>
      <p:pic>
        <p:nvPicPr>
          <p:cNvPr id="380" name="Picture 19" descr=""/>
          <p:cNvPicPr/>
          <p:nvPr/>
        </p:nvPicPr>
        <p:blipFill>
          <a:blip r:embed="rId6"/>
          <a:stretch/>
        </p:blipFill>
        <p:spPr>
          <a:xfrm>
            <a:off x="512640" y="5373360"/>
            <a:ext cx="3352320" cy="849240"/>
          </a:xfrm>
          <a:prstGeom prst="rect">
            <a:avLst/>
          </a:prstGeom>
          <a:ln>
            <a:noFill/>
          </a:ln>
        </p:spPr>
      </p:pic>
      <p:pic>
        <p:nvPicPr>
          <p:cNvPr id="381" name="Picture 21" descr=""/>
          <p:cNvPicPr/>
          <p:nvPr/>
        </p:nvPicPr>
        <p:blipFill>
          <a:blip r:embed="rId7"/>
          <a:stretch/>
        </p:blipFill>
        <p:spPr>
          <a:xfrm>
            <a:off x="4358520" y="5373360"/>
            <a:ext cx="2753280" cy="849240"/>
          </a:xfrm>
          <a:prstGeom prst="rect">
            <a:avLst/>
          </a:prstGeom>
          <a:ln>
            <a:noFill/>
          </a:ln>
        </p:spPr>
      </p:pic>
      <p:pic>
        <p:nvPicPr>
          <p:cNvPr id="382" name="Picture 22" descr=""/>
          <p:cNvPicPr/>
          <p:nvPr/>
        </p:nvPicPr>
        <p:blipFill>
          <a:blip r:embed="rId8"/>
          <a:stretch/>
        </p:blipFill>
        <p:spPr>
          <a:xfrm>
            <a:off x="7633800" y="5373360"/>
            <a:ext cx="4072680" cy="849240"/>
          </a:xfrm>
          <a:prstGeom prst="rect">
            <a:avLst/>
          </a:prstGeom>
          <a:ln>
            <a:noFill/>
          </a:ln>
        </p:spPr>
      </p:pic>
      <p:pic>
        <p:nvPicPr>
          <p:cNvPr id="383" name="Picture 23" descr=""/>
          <p:cNvPicPr/>
          <p:nvPr/>
        </p:nvPicPr>
        <p:blipFill>
          <a:blip r:embed="rId9"/>
          <a:stretch/>
        </p:blipFill>
        <p:spPr>
          <a:xfrm>
            <a:off x="8075520" y="1276200"/>
            <a:ext cx="3630960" cy="783000"/>
          </a:xfrm>
          <a:prstGeom prst="rect">
            <a:avLst/>
          </a:prstGeom>
          <a:ln>
            <a:noFill/>
          </a:ln>
        </p:spPr>
      </p:pic>
      <p:pic>
        <p:nvPicPr>
          <p:cNvPr id="384" name="Picture 24" descr=""/>
          <p:cNvPicPr/>
          <p:nvPr/>
        </p:nvPicPr>
        <p:blipFill>
          <a:blip r:embed="rId10"/>
          <a:stretch/>
        </p:blipFill>
        <p:spPr>
          <a:xfrm>
            <a:off x="5713560" y="4250880"/>
            <a:ext cx="5992920" cy="550080"/>
          </a:xfrm>
          <a:prstGeom prst="rect">
            <a:avLst/>
          </a:prstGeom>
          <a:ln>
            <a:noFill/>
          </a:ln>
        </p:spPr>
      </p:pic>
      <p:pic>
        <p:nvPicPr>
          <p:cNvPr id="385" name="Picture 3" descr=""/>
          <p:cNvPicPr/>
          <p:nvPr/>
        </p:nvPicPr>
        <p:blipFill>
          <a:blip r:embed="rId11"/>
          <a:stretch/>
        </p:blipFill>
        <p:spPr>
          <a:xfrm>
            <a:off x="3115800" y="2392200"/>
            <a:ext cx="1922040" cy="854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License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course (slides, examples, demos, videos, homework, etc.)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DEC2AE7-16A3-44FD-85E2-2B26BB0E879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89" name="Picture 4" descr=""/>
          <p:cNvPicPr/>
          <p:nvPr/>
        </p:nvPicPr>
        <p:blipFill>
          <a:blip r:embed="rId4"/>
          <a:stretch/>
        </p:blipFill>
        <p:spPr>
          <a:xfrm>
            <a:off x="3322440" y="3700080"/>
            <a:ext cx="5540400" cy="193824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Free Trainings @ Software University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softuni.org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– High-Quality Education, Profession and Job for Software Developers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@ Facebook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facebook.com/SoftwareUniversity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@ YouTube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youtube.com/SoftwareUniversity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Forums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2" name="Picture 8" descr=""/>
          <p:cNvPicPr/>
          <p:nvPr/>
        </p:nvPicPr>
        <p:blipFill>
          <a:blip r:embed="rId6"/>
          <a:srcRect l="0" t="7214" r="0" b="7214"/>
          <a:stretch/>
        </p:blipFill>
        <p:spPr>
          <a:xfrm>
            <a:off x="9659520" y="1594800"/>
            <a:ext cx="1834560" cy="1569960"/>
          </a:xfrm>
          <a:prstGeom prst="rect">
            <a:avLst/>
          </a:prstGeom>
          <a:ln w="12600">
            <a:solidFill>
              <a:srgbClr val="55438f"/>
            </a:solidFill>
            <a:round/>
          </a:ln>
        </p:spPr>
      </p:pic>
      <p:pic>
        <p:nvPicPr>
          <p:cNvPr id="393" name="Picture 9" descr=""/>
          <p:cNvPicPr/>
          <p:nvPr/>
        </p:nvPicPr>
        <p:blipFill>
          <a:blip r:embed="rId7"/>
          <a:srcRect l="-5357" t="-15235" r="-5357" b="-15235"/>
          <a:stretch/>
        </p:blipFill>
        <p:spPr>
          <a:xfrm>
            <a:off x="9457200" y="466920"/>
            <a:ext cx="2269440" cy="87444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94" name="Picture 4" descr=""/>
          <p:cNvPicPr/>
          <p:nvPr/>
        </p:nvPicPr>
        <p:blipFill>
          <a:blip r:embed="rId8"/>
          <a:stretch/>
        </p:blipFill>
        <p:spPr>
          <a:xfrm>
            <a:off x="10075680" y="338508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395" name="Picture 6" descr=""/>
          <p:cNvPicPr/>
          <p:nvPr/>
        </p:nvPicPr>
        <p:blipFill>
          <a:blip r:embed="rId9"/>
          <a:stretch/>
        </p:blipFill>
        <p:spPr>
          <a:xfrm>
            <a:off x="9656640" y="4589640"/>
            <a:ext cx="1837440" cy="675000"/>
          </a:xfrm>
          <a:prstGeom prst="rect">
            <a:avLst/>
          </a:prstGeom>
          <a:ln w="25560">
            <a:solidFill>
              <a:schemeClr val="bg1">
                <a:lumMod val="50000"/>
                <a:lumOff val="50000"/>
                <a:alpha val="25000"/>
              </a:schemeClr>
            </a:solidFill>
            <a:round/>
          </a:ln>
        </p:spPr>
      </p:pic>
      <p:pic>
        <p:nvPicPr>
          <p:cNvPr id="396" name="Picture 12" descr=""/>
          <p:cNvPicPr/>
          <p:nvPr/>
        </p:nvPicPr>
        <p:blipFill>
          <a:blip r:embed="rId10"/>
          <a:stretch/>
        </p:blipFill>
        <p:spPr>
          <a:xfrm>
            <a:off x="10109160" y="554004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397" name="Picture 13" descr=""/>
          <p:cNvPicPr/>
          <p:nvPr/>
        </p:nvPicPr>
        <p:blipFill>
          <a:blip r:embed="rId11"/>
          <a:stretch/>
        </p:blipFill>
        <p:spPr>
          <a:xfrm>
            <a:off x="6813720" y="3098160"/>
            <a:ext cx="2286000" cy="24930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583640" y="4910400"/>
            <a:ext cx="8938080" cy="774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ts val="1905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 Applications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1583640" y="575136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Objectives &amp; Program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 rot="21343800">
            <a:off x="904320" y="1859760"/>
            <a:ext cx="1901160" cy="19011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76" name="Picture 2" descr=""/>
          <p:cNvPicPr/>
          <p:nvPr/>
        </p:nvPicPr>
        <p:blipFill>
          <a:blip r:embed="rId2"/>
          <a:stretch/>
        </p:blipFill>
        <p:spPr>
          <a:xfrm>
            <a:off x="3562200" y="762120"/>
            <a:ext cx="4981320" cy="359748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77" name="CustomShape 3"/>
          <p:cNvSpPr/>
          <p:nvPr/>
        </p:nvSpPr>
        <p:spPr>
          <a:xfrm>
            <a:off x="3316680" y="620640"/>
            <a:ext cx="332784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88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12" descr=""/>
          <p:cNvPicPr/>
          <p:nvPr/>
        </p:nvPicPr>
        <p:blipFill>
          <a:blip r:embed="rId3"/>
          <a:stretch/>
        </p:blipFill>
        <p:spPr>
          <a:xfrm rot="225600">
            <a:off x="9295200" y="1968840"/>
            <a:ext cx="2015640" cy="201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A6DDD76-5A1C-4A7D-8752-B0F49355F90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190440" y="1151280"/>
            <a:ext cx="887544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 Applications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provides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Technologies for creating Single Page Apps (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Consuming RESTful Services (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with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AJAX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UI components with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ReactJS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2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MVC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-based SPA with AJAX, REST, mBaaS, ReactJS, routing, Sammy.js, promises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Objectives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2" name="Picture 6" descr=""/>
          <p:cNvPicPr/>
          <p:nvPr/>
        </p:nvPicPr>
        <p:blipFill>
          <a:blip r:embed="rId1"/>
          <a:stretch/>
        </p:blipFill>
        <p:spPr>
          <a:xfrm rot="225600">
            <a:off x="9728640" y="1663920"/>
            <a:ext cx="1665720" cy="1665720"/>
          </a:xfrm>
          <a:prstGeom prst="rect">
            <a:avLst/>
          </a:prstGeom>
          <a:ln>
            <a:noFill/>
          </a:ln>
        </p:spPr>
      </p:pic>
      <p:pic>
        <p:nvPicPr>
          <p:cNvPr id="283" name="Picture 14" descr=""/>
          <p:cNvPicPr/>
          <p:nvPr/>
        </p:nvPicPr>
        <p:blipFill>
          <a:blip r:embed="rId2"/>
          <a:stretch/>
        </p:blipFill>
        <p:spPr>
          <a:xfrm>
            <a:off x="9763200" y="4117680"/>
            <a:ext cx="1596960" cy="159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34441AB-C7C8-49FB-9F0E-67C06AC7FF8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opening: topics, schedule, trainers, exams, resources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HTTP, REST Services, Postman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AJAX and jQuery AJAX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Asynchronous programming and promises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single-page app with jQuery, AJAX, REST and Firebase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ReactJS: creating React components with JSX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MVC Architecture. Routing with Sammy.js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 tools and libraries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2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 preparations + practical exam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Topics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1"/>
          <a:stretch/>
        </p:blipFill>
        <p:spPr>
          <a:xfrm>
            <a:off x="9706680" y="1659960"/>
            <a:ext cx="1806120" cy="1806120"/>
          </a:xfrm>
          <a:prstGeom prst="rect">
            <a:avLst/>
          </a:prstGeom>
          <a:ln>
            <a:noFill/>
          </a:ln>
        </p:spPr>
      </p:pic>
      <p:pic>
        <p:nvPicPr>
          <p:cNvPr id="288" name="Picture 6" descr=""/>
          <p:cNvPicPr/>
          <p:nvPr/>
        </p:nvPicPr>
        <p:blipFill>
          <a:blip r:embed="rId2"/>
          <a:stretch/>
        </p:blipFill>
        <p:spPr>
          <a:xfrm rot="225600">
            <a:off x="9689760" y="4394520"/>
            <a:ext cx="1832400" cy="183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626840" y="558036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Trainers Team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0" name="Picture 2" descr=""/>
          <p:cNvPicPr/>
          <p:nvPr/>
        </p:nvPicPr>
        <p:blipFill>
          <a:blip r:embed="rId1"/>
          <a:stretch/>
        </p:blipFill>
        <p:spPr>
          <a:xfrm>
            <a:off x="2974680" y="914400"/>
            <a:ext cx="6242400" cy="41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31E9187-C4A3-4A7E-88F1-5539F9C50CD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90440" y="11350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95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Svetlin Nakov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PhD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Training &amp; Inspiration Manager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@ Software University (SoftUni)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20+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years software development experience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10+ years experience as trainer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Author of 7 programming books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Speaker at hundreds of events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Winner in International programming contests and Olympiads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site &amp; blog: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www.nakov.com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Trainers Team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4" name="Picture 6" descr=""/>
          <p:cNvPicPr/>
          <p:nvPr/>
        </p:nvPicPr>
        <p:blipFill>
          <a:blip r:embed="rId2"/>
          <a:stretch/>
        </p:blipFill>
        <p:spPr>
          <a:xfrm>
            <a:off x="8712720" y="1371600"/>
            <a:ext cx="2745360" cy="335232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algn="tl" blurRad="190500" rotWithShape="0">
              <a:srgbClr val="000000">
                <a:alpha val="70000"/>
              </a:srgbClr>
            </a:outerShdw>
            <a:softEdge rad="63500"/>
          </a:effectLst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B39E2F0-2572-4228-BADC-968AEC84CF0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190440" y="1151280"/>
            <a:ext cx="78087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Kazakov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 @ Software University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 performing student from the Software University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Interested in data structures and algorithms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Writes mostly in C#, but also knows C, C++, Java and JavaScript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Trainers Team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8" name="Picture 4" descr=""/>
          <p:cNvPicPr/>
          <p:nvPr/>
        </p:nvPicPr>
        <p:blipFill>
          <a:blip r:embed="rId1"/>
          <a:srcRect l="6997" t="0" r="6997" b="0"/>
          <a:stretch/>
        </p:blipFill>
        <p:spPr>
          <a:xfrm>
            <a:off x="8640360" y="1371600"/>
            <a:ext cx="2817720" cy="327636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algn="tl" blurRad="190500" rotWithShape="0">
              <a:srgbClr val="000000">
                <a:alpha val="70000"/>
              </a:srgbClr>
            </a:outerShdw>
            <a:softEdge rad="63500"/>
          </a:effectLst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9868213-BCB9-43D7-8297-FC9B11A310F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90440" y="1151280"/>
            <a:ext cx="82659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Kostadinov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 @ Software University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Programmed as a hobby since high school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Developed a resource-sharing website during his university years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 performing student from the Software University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Interests include astronomy and game development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Trainers Team (3)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2" name="Picture 4" descr=""/>
          <p:cNvPicPr/>
          <p:nvPr/>
        </p:nvPicPr>
        <p:blipFill>
          <a:blip r:embed="rId1"/>
          <a:stretch/>
        </p:blipFill>
        <p:spPr>
          <a:xfrm>
            <a:off x="8685360" y="1468080"/>
            <a:ext cx="2800080" cy="315936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algn="tl" blurRad="190500" rotWithShape="0">
              <a:srgbClr val="000000">
                <a:alpha val="70000"/>
              </a:srgbClr>
            </a:outerShdw>
            <a:softEdge rad="63500"/>
          </a:effectLst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Application>LibreOffice/5.1.4.2$Linux_X86_64 LibreOffice_project/10m0$Build-2</Application>
  <Words>920</Words>
  <Paragraphs>257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Applications Course @ SoftUni - https://softuni.bg/courses/javascript-applications</dc:description>
  <cp:keywords>JS JavaScript programming course AJAX jQuery REST SoftUni Software University</cp:keywords>
  <dc:language>English</dc:language>
  <cp:lastModifiedBy/>
  <dcterms:modified xsi:type="dcterms:W3CDTF">2016-11-14T20:50:09Z</dcterms:modified>
  <cp:revision>28</cp:revision>
  <dc:subject>JavaScript Applications - Practical Training Course @ SoftUni</dc:subject>
  <dc:title>JavaScript Applications – Course Overview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8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29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AJAX, REST, ES6, Web development, computer programming, programming</vt:lpwstr>
  </property>
</Properties>
</file>